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9" r:id="rId3"/>
    <p:sldId id="297" r:id="rId4"/>
    <p:sldId id="301" r:id="rId5"/>
    <p:sldId id="303" r:id="rId6"/>
    <p:sldId id="309" r:id="rId7"/>
    <p:sldId id="319" r:id="rId8"/>
    <p:sldId id="306" r:id="rId9"/>
    <p:sldId id="307" r:id="rId10"/>
    <p:sldId id="289" r:id="rId11"/>
    <p:sldId id="288" r:id="rId12"/>
    <p:sldId id="308" r:id="rId13"/>
    <p:sldId id="275" r:id="rId14"/>
    <p:sldId id="310" r:id="rId15"/>
    <p:sldId id="282" r:id="rId16"/>
    <p:sldId id="283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99FF"/>
    <a:srgbClr val="99CCFF"/>
    <a:srgbClr val="800000"/>
    <a:srgbClr val="4D2403"/>
    <a:srgbClr val="FFFF00"/>
    <a:srgbClr val="FF0000"/>
    <a:srgbClr val="CCFFFF"/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085AD-5044-4900-87C3-18E0C9AD5004}" type="datetimeFigureOut">
              <a:rPr lang="ru-RU" smtClean="0"/>
              <a:pPr/>
              <a:t>18.10.2016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F586-57FA-4911-AC19-FABFC54533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a\Desktop\vremya_biblioskop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4853" y="0"/>
            <a:ext cx="49342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5500702"/>
            <a:ext cx="6000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ШЕББИ-ШИК (</a:t>
            </a:r>
            <a:r>
              <a:rPr lang="en-US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shabby chic — </a:t>
            </a: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букв. «потёртый 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шик», «потрёпанная роскошь»)</a:t>
            </a:r>
            <a:r>
              <a:rPr lang="en-US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—</a:t>
            </a: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интерьерный  стиль, изобретённый британским дизайнером Рэйчел  Эшвел (1980-е гг.).</a:t>
            </a:r>
            <a:endParaRPr lang="ru-RU" b="1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0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ШЕББИ-БУК </a:t>
            </a: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36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shabby book)</a:t>
            </a: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0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СКРАПБУКИНГ (англ. scrap — вырезка + book — книга) </a:t>
            </a:r>
            <a:r>
              <a:rPr lang="en-US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— </a:t>
            </a:r>
            <a:r>
              <a:rPr lang="ru-RU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оформление семейных или личных альбомов, штучных книг ручной работы (сонников, идейников).</a:t>
            </a:r>
            <a:endParaRPr lang="ru-RU" b="1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938" name="Picture 2" descr="http://tvoexobby.ru/wp-content/uploads/2015/11/ye0f7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14620"/>
            <a:ext cx="4041136" cy="2682304"/>
          </a:xfrm>
          <a:prstGeom prst="rect">
            <a:avLst/>
          </a:prstGeom>
          <a:noFill/>
        </p:spPr>
      </p:pic>
      <p:pic>
        <p:nvPicPr>
          <p:cNvPr id="39944" name="Picture 8" descr="http://data4.gallery.ru/albums/gallery/354299-cbe1c-86338303-m750x740-ue5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52"/>
            <a:ext cx="3044484" cy="2382816"/>
          </a:xfrm>
          <a:prstGeom prst="rect">
            <a:avLst/>
          </a:prstGeom>
          <a:noFill/>
        </p:spPr>
      </p:pic>
      <p:pic>
        <p:nvPicPr>
          <p:cNvPr id="39950" name="Picture 14" descr="http://s-media-cache-ak0.pinimg.com/originals/69/03/57/690357776ab8c9a40568b644cceae2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2627497" cy="3334720"/>
          </a:xfrm>
          <a:prstGeom prst="rect">
            <a:avLst/>
          </a:prstGeom>
          <a:noFill/>
        </p:spPr>
      </p:pic>
      <p:pic>
        <p:nvPicPr>
          <p:cNvPr id="39952" name="Picture 16" descr="http://4.bp.blogspot.com/-U0Lvlsd-3ko/VDAjZz8ranI/AAAAAAAABl8/BrtbziWWlg8/s1600/DSC_10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928934"/>
            <a:ext cx="1835150" cy="196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одписка на журналы: Партворки. Коллекционные се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082" y="3643314"/>
            <a:ext cx="2860728" cy="29966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436" name="Picture 4" descr="Солдаты Первой Мировой Вой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74" y="3643314"/>
            <a:ext cx="4362401" cy="2973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438" name="Picture 6" descr="Журнал &quot;Насекомые и их знакомые&quot; Партворки в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7343" y="1285860"/>
            <a:ext cx="4118060" cy="21431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86116" y="142852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ПАРТВОРК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714356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(англ. part — часть + work — работа 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71538" y="2643182"/>
            <a:ext cx="69294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БИЛД-АП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(англ. build up – строить, постепенно создавать)</a:t>
            </a:r>
          </a:p>
        </p:txBody>
      </p:sp>
      <p:pic>
        <p:nvPicPr>
          <p:cNvPr id="44039" name="Picture 7" descr="http://img.besplatka.ua/8/70/68/31/7b95fc01aa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5002054" cy="2476856"/>
          </a:xfrm>
          <a:prstGeom prst="rect">
            <a:avLst/>
          </a:prstGeom>
          <a:noFill/>
        </p:spPr>
      </p:pic>
      <p:pic>
        <p:nvPicPr>
          <p:cNvPr id="44041" name="Picture 9" descr="http://static.ozone.ru/multimedia/books_covers/1013911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00438"/>
            <a:ext cx="7358114" cy="2625901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786050" y="6257930"/>
            <a:ext cx="3429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«КНИГИ ПО НОМЕРАМ»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14480" y="167288"/>
            <a:ext cx="5857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POP UP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КНИГА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714356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(англ. — выскакивать, неожиданно возникать)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4282" y="1428736"/>
            <a:ext cx="342902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movable book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книга с метаморфозами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подвижная книга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книга-раскладушка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книжка-игрушка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книга-панорама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книга-театр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трёхмерная книга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всплывающая книга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живая книга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C:\Users\Tosha\Pictures\Иллюстрации Щербинина\Глава 1\Pop up книга Лонд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2497" y="1500174"/>
            <a:ext cx="5301503" cy="3114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4643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 up книга Дженни Мейзелс «Лондон» (2012)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freebook.com.br/Imagens/produtos/87/9781402745287/9781402745287_Ampliad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429124" cy="2945050"/>
          </a:xfrm>
          <a:prstGeom prst="rect">
            <a:avLst/>
          </a:prstGeom>
          <a:noFill/>
        </p:spPr>
      </p:pic>
      <p:pic>
        <p:nvPicPr>
          <p:cNvPr id="45060" name="Picture 4" descr="http://thanlwintimes.org/photo/56b6dfb43dc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323" y="3929066"/>
            <a:ext cx="4656677" cy="2928935"/>
          </a:xfrm>
          <a:prstGeom prst="rect">
            <a:avLst/>
          </a:prstGeom>
          <a:noFill/>
        </p:spPr>
      </p:pic>
      <p:pic>
        <p:nvPicPr>
          <p:cNvPr id="45062" name="Picture 6" descr="http://media.livroseafins.com/2010/06/livro-popup-do-lh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597" y="0"/>
            <a:ext cx="4371403" cy="3000372"/>
          </a:xfrm>
          <a:prstGeom prst="rect">
            <a:avLst/>
          </a:prstGeom>
          <a:noFill/>
        </p:spPr>
      </p:pic>
      <p:pic>
        <p:nvPicPr>
          <p:cNvPr id="45064" name="Picture 8" descr="https://dnlcin2yzd0nh.cloudfront.net/blog/wp-content/uploads/2014/11/alice-in-wonderland2-1024x768-Copi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95782"/>
            <a:ext cx="4214810" cy="3162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(нем. wimmeln —  роиться, толпиться + Вuch — книга)</a:t>
            </a:r>
            <a:endParaRPr lang="ru-RU" sz="2000" b="1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643174" y="107145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ВИММЕЛЬБУХ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 descr="http://2.bp.blogspot.com/_f2LJNtBcBdE/TQlN6AuoLxI/AAAAAAAAANs/7REU1_T0dpQ/s1600/%25D0%25BB%25D0%25B5%25D1%2582%25D0%25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2.labirint.ru/books/434166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28728" y="71426"/>
            <a:ext cx="6000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КНИГЛИ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(KNIGLI)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samolit.com/images/ArticleFiles/356/356_knig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9177"/>
            <a:ext cx="9144000" cy="5328823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67526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Полный текст произведения, развёрстанный на одном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листе в виде иллюстрации либо узора;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РОМАН-ПОСТЕР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1"/>
            <a:ext cx="45005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ЧАСТЬ I. 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ЛЮДИ И КНИГИ, 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ЛЮДИ КНИГИ, 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ЛЮДИ-КНИГИ... </a:t>
            </a:r>
            <a:endParaRPr lang="ru-RU" sz="28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Глава 1.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Покидая «галактику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Гутенберга».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Новейшие форматы книг  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Глава 2.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Модные тенденции  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книжного дизайна 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Глава 3.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Говорящие обложки.  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 навзаниях кnick 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Глава 4.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Туника из «Нового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завета». Что можно (?)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делать с книгами 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Глава 5.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Смотреть нельзя читать. 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Литература как зрелище 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Глава 6 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Вся плоть — бумага.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Маленькая глава о большой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метафоре 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Глава 7.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Библиотечная революция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3" descr="C:\Users\Tosha\Pictures\Печатный станок Гутенбер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3578616" cy="3571900"/>
          </a:xfrm>
          <a:prstGeom prst="rect">
            <a:avLst/>
          </a:prstGeom>
          <a:noFill/>
        </p:spPr>
      </p:pic>
      <p:pic>
        <p:nvPicPr>
          <p:cNvPr id="4" name="Picture 5" descr="Какую электронную книгу выбрать для ребенка? / Устройства для чтения электронных книг / Аудио&amp;Виде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11914"/>
            <a:ext cx="3929090" cy="284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142852"/>
            <a:ext cx="4500562" cy="607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ЧАСТЬ II. 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ПИСАТЕЛЬ И ЧИТАТЕЛЬ: СЧАСТЛИВЫ ВМЕСТЕ?</a:t>
            </a:r>
          </a:p>
          <a:p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Глава 8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Чтение в формате 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Web 2.0.  Стратегии и практики 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Глава 9.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Книга на завтра(к).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Литература в зеркале 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пищевой метафоры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Глава 10.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Книжное пиратство 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 вопросах и ответах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Глава 11.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Литературные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таблетки.  Библиотерапия 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 современном мире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Глава 12.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Бойся книг, домой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приходящих. О библиофобиях </a:t>
            </a:r>
          </a:p>
        </p:txBody>
      </p:sp>
      <p:pic>
        <p:nvPicPr>
          <p:cNvPr id="1026" name="Picture 2" descr="C:\Users\Tosha\Pictures\Иллюстрации Щербинина\Заставки к частям книги\Часть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450056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1"/>
            <a:ext cx="43576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ЧАСТЬ III. 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ЛИТЕРАТУРНОЕ ТВОРЧЕСТВО: 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ЗОНЫ АНОМАЛИЙ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Глава 13.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Роман из пробирки.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Современные писательские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технологии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Глава 14.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Эволюция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графомании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Глава 15.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Литературный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плагиат и его окрестности 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Глава 16.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Литературные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моцарты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Глава 17.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Судьба имени — имя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судьбы.  Для чего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писателям псевдонимы?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49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 descr="C:\Users\Tosha\Pictures\Иллюстрации Щербинина\Заставки к частям книги\Часть 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13"/>
            <a:ext cx="4572000" cy="684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28" y="0"/>
            <a:ext cx="414337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ЧАСТЬ IV. 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ЛИТЕРАТУРА И КРИТИКА: ДРУЗЬЯ ИЛИ ВРАГИ?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Глава 18.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От Белинского — 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 буктуберу. Краткий очерк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новейшей критики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Глава 19.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Паракритика: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  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современный способ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  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говорить о литературе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Глава 20.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 критике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 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ругательной и хамской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Глава 21.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Нескромная сумма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      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скромных мнений. Литература и экспертократия </a:t>
            </a:r>
          </a:p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Глава 22.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От эхо-текста 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      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 посткритике: 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          иллюзия или данность?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C:\Users\Tosha\Pictures\Иллюстрации Щербинина\Заставки к частям книги\Часть 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857752" cy="530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Флипбук - революционный формат печатных книг от &quot;Эксм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612084" cy="22664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459" name="Picture 3" descr="Встречайте, флипбуки! &quot; Курьер-медиа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14752"/>
            <a:ext cx="4214842" cy="29575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461" name="Picture 5" descr="Книги серии &quot;Флипбук&quot; купить в интернет-магазине КНИГА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65460"/>
            <a:ext cx="3596188" cy="2311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488" y="142852"/>
            <a:ext cx="3214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ФЛИПБЭК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714356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(англ. ﬂipback — букв. «сальто назад»)</a:t>
            </a:r>
            <a:endParaRPr lang="ru-RU" sz="2400" b="1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261001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ФЛИПБУК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142852"/>
            <a:ext cx="260840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ФЛИПБЭК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607323" y="3464719"/>
            <a:ext cx="635798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626" name="Picture 2" descr="http://flipbook.animawork.ru/sites/4ee130ed42cacb4790000005/theme/images/flipbook_sto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1962550" cy="2786082"/>
          </a:xfrm>
          <a:prstGeom prst="rect">
            <a:avLst/>
          </a:prstGeom>
          <a:noFill/>
        </p:spPr>
      </p:pic>
      <p:pic>
        <p:nvPicPr>
          <p:cNvPr id="26630" name="Picture 6" descr="ФлипБук &quot;Приглашение на Свадьбу.&quot; Фото в фотоальбоме Процесс и продукт. от Мобильная студия Just Flip на Невеста.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4214842" cy="2228334"/>
          </a:xfrm>
          <a:prstGeom prst="rect">
            <a:avLst/>
          </a:prstGeom>
          <a:noFill/>
        </p:spPr>
      </p:pic>
      <p:pic>
        <p:nvPicPr>
          <p:cNvPr id="26636" name="Picture 12" descr="Подар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429132"/>
            <a:ext cx="4000528" cy="2214578"/>
          </a:xfrm>
          <a:prstGeom prst="rect">
            <a:avLst/>
          </a:prstGeom>
          <a:noFill/>
        </p:spPr>
      </p:pic>
      <p:pic>
        <p:nvPicPr>
          <p:cNvPr id="26638" name="Picture 14" descr="Акция &quot;Флипбук - свежий взгляд на книжный формат&quot; - Интернет магазин - &quot;Меломан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071546"/>
            <a:ext cx="3857652" cy="1653279"/>
          </a:xfrm>
          <a:prstGeom prst="rect">
            <a:avLst/>
          </a:prstGeom>
          <a:noFill/>
        </p:spPr>
      </p:pic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285984" y="1071546"/>
            <a:ext cx="235745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flip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– переворачивать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перелистывать +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book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– книга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(букв. «книга-перевёртыш»)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ФОЛИОСКОП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КИНЕОГРАФ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929190" y="2950958"/>
            <a:ext cx="38576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flipback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сальто назад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FLIPBACK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BOOK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ЛИСТАЙКА, ЛИСТАЙЧИК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static2.ozone.ru/multimedia/books_covers/10015894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714488"/>
            <a:ext cx="2846694" cy="385765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1538" y="96698"/>
            <a:ext cx="71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НЕОВИНТАЖНАЯ КНИГА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osha\Pictures\Иллюстрации Щербинина\Глава 1\Неовинтажная кни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000108"/>
            <a:ext cx="2841029" cy="364331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93370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Серия «Книга с историей»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Издательский дом Мещерякова</a:t>
            </a:r>
          </a:p>
        </p:txBody>
      </p:sp>
      <p:pic>
        <p:nvPicPr>
          <p:cNvPr id="7" name="Picture 2" descr="http://www.uznaiki.ru/Knigi_dlya_detej/Detskaya_literatura/images/Legendi-o-korole-Arture-(King-Arthur-and-the-Knights-of-the-round-tabl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00240"/>
            <a:ext cx="2749570" cy="3570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http://static1.ozone.ru/multimedia/books_ill/1005790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643338" cy="31465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8916" name="Picture 4" descr="http://images.wildberries.ru/big/new/2000000/200064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643050"/>
            <a:ext cx="3340900" cy="4454534"/>
          </a:xfrm>
          <a:prstGeom prst="rect">
            <a:avLst/>
          </a:prstGeom>
          <a:noFill/>
        </p:spPr>
      </p:pic>
      <p:pic>
        <p:nvPicPr>
          <p:cNvPr id="38918" name="Picture 6" descr="http://igrudom.ru/wp-content/uploads/2009/09/dikken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4786346" cy="29698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0496" y="214290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D24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ДИСТРЕСС  – состаривание</a:t>
            </a:r>
          </a:p>
          <a:p>
            <a:r>
              <a:rPr lang="ru-RU" sz="2400" b="1" dirty="0" smtClean="0">
                <a:solidFill>
                  <a:srgbClr val="4D24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ЭМБОССИНГ –  тиснение</a:t>
            </a:r>
          </a:p>
          <a:p>
            <a:r>
              <a:rPr lang="ru-RU" sz="2400" b="1" dirty="0" smtClean="0">
                <a:solidFill>
                  <a:srgbClr val="4D24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КВИЛЛИНГ –  бумагокручение</a:t>
            </a:r>
            <a:endParaRPr lang="ru-RU" sz="2400" b="1" dirty="0">
              <a:solidFill>
                <a:srgbClr val="4D24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505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Tosha</dc:creator>
  <cp:lastModifiedBy>Татьяна Галактионова</cp:lastModifiedBy>
  <cp:revision>259</cp:revision>
  <dcterms:created xsi:type="dcterms:W3CDTF">2015-01-26T13:34:57Z</dcterms:created>
  <dcterms:modified xsi:type="dcterms:W3CDTF">2016-10-18T07:57:18Z</dcterms:modified>
</cp:coreProperties>
</file>